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3"/>
    <p:sldId id="261" r:id="rId4"/>
    <p:sldId id="262" r:id="rId5"/>
    <p:sldId id="263" r:id="rId6"/>
    <p:sldId id="264" r:id="rId7"/>
    <p:sldId id="283" r:id="rId8"/>
    <p:sldId id="268" r:id="rId9"/>
    <p:sldId id="284" r:id="rId10"/>
    <p:sldId id="307" r:id="rId11"/>
    <p:sldId id="285" r:id="rId12"/>
    <p:sldId id="296" r:id="rId13"/>
    <p:sldId id="300" r:id="rId14"/>
    <p:sldId id="304" r:id="rId15"/>
    <p:sldId id="305" r:id="rId16"/>
    <p:sldId id="306" r:id="rId17"/>
    <p:sldId id="279"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E3484-7D15-4C5C-B2C2-E1B5BB41CBCE}"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2AB4F2-D16C-446F-B012-C423E62EA8B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669AF7-7BEB-44E4-9852-375E34362B5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BEA474-078D-4E9B-9B14-09A87B19DC46}"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907D986-8816-4272-A432-0437A28A9828}" type="datetime1">
              <a:rPr lang="en-US" smtClean="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89754" y="639097"/>
            <a:ext cx="6253317" cy="3686015"/>
          </a:xfrm>
        </p:spPr>
        <p:txBody>
          <a:bodyPr>
            <a:normAutofit/>
          </a:bodyPr>
          <a:lstStyle/>
          <a:p>
            <a:r>
              <a:rPr lang="en-US" sz="4000" spc="0" dirty="0">
                <a:ln w="0"/>
                <a:solidFill>
                  <a:schemeClr val="tx1"/>
                </a:solidFill>
                <a:effectLst>
                  <a:outerShdw blurRad="38100" dist="19050" dir="2700000" algn="tl" rotWithShape="0">
                    <a:schemeClr val="dk1">
                      <a:alpha val="40000"/>
                    </a:schemeClr>
                  </a:outerShdw>
                </a:effectLst>
              </a:rPr>
              <a:t>PROJECT</a:t>
            </a:r>
            <a:r>
              <a:rPr lang="en-US" sz="4000" dirty="0"/>
              <a:t> </a:t>
            </a:r>
            <a:r>
              <a:rPr lang="en-US" sz="4000" spc="0" dirty="0">
                <a:ln w="0"/>
                <a:solidFill>
                  <a:schemeClr val="tx1"/>
                </a:solidFill>
                <a:effectLst>
                  <a:outerShdw blurRad="38100" dist="19050" dir="2700000" algn="tl" rotWithShape="0">
                    <a:schemeClr val="dk1">
                      <a:alpha val="40000"/>
                    </a:schemeClr>
                  </a:outerShdw>
                </a:effectLst>
              </a:rPr>
              <a:t>REVIEW</a:t>
            </a:r>
            <a:br>
              <a:rPr lang="en-US" sz="4000" dirty="0"/>
            </a:br>
            <a:br>
              <a:rPr lang="en-US" sz="4000" dirty="0">
                <a:latin typeface="MS PGothic" panose="020B0600070205080204" pitchFamily="34" charset="-128"/>
                <a:ea typeface="MS PGothic" panose="020B0600070205080204" pitchFamily="34" charset="-128"/>
              </a:rPr>
            </a:br>
            <a:endParaRPr lang="en-US" sz="4000" dirty="0"/>
          </a:p>
        </p:txBody>
      </p:sp>
      <p:sp>
        <p:nvSpPr>
          <p:cNvPr id="3" name="Subtitle 2"/>
          <p:cNvSpPr>
            <a:spLocks noGrp="1"/>
          </p:cNvSpPr>
          <p:nvPr>
            <p:ph type="subTitle" idx="1"/>
          </p:nvPr>
        </p:nvSpPr>
        <p:spPr>
          <a:xfrm>
            <a:off x="5517022" y="4863605"/>
            <a:ext cx="3413476" cy="1242867"/>
          </a:xfrm>
        </p:spPr>
        <p:txBody>
          <a:bodyPr>
            <a:normAutofit/>
          </a:bodyPr>
          <a:lstStyle/>
          <a:p>
            <a:r>
              <a:rPr lang="en-US" dirty="0">
                <a:latin typeface="MS PGothic" panose="020B0600070205080204" pitchFamily="34" charset="-128"/>
                <a:ea typeface="MS PGothic" panose="020B0600070205080204" pitchFamily="34" charset="-128"/>
              </a:rPr>
              <a:t>Nimisha mm</a:t>
            </a:r>
            <a:br>
              <a:rPr lang="en-US" dirty="0">
                <a:latin typeface="MS PGothic" panose="020B0600070205080204" pitchFamily="34" charset="-128"/>
                <a:ea typeface="MS PGothic" panose="020B0600070205080204" pitchFamily="34" charset="-128"/>
              </a:rPr>
            </a:br>
            <a:r>
              <a:rPr lang="en-US" dirty="0">
                <a:latin typeface="MS PGothic" panose="020B0600070205080204" pitchFamily="34" charset="-128"/>
                <a:ea typeface="MS PGothic" panose="020B0600070205080204" pitchFamily="34" charset="-128"/>
              </a:rPr>
              <a:t>r.no:24</a:t>
            </a:r>
            <a:br>
              <a:rPr lang="en-US" dirty="0">
                <a:latin typeface="MS PGothic" panose="020B0600070205080204" pitchFamily="34" charset="-128"/>
                <a:ea typeface="MS PGothic" panose="020B0600070205080204" pitchFamily="34" charset="-128"/>
              </a:rPr>
            </a:br>
            <a:r>
              <a:rPr lang="en-US" dirty="0">
                <a:latin typeface="MS PGothic" panose="020B0600070205080204" pitchFamily="34" charset="-128"/>
                <a:ea typeface="MS PGothic" panose="020B0600070205080204" pitchFamily="34" charset="-128"/>
              </a:rPr>
              <a:t>S3 MCA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96855" y="-30348"/>
            <a:ext cx="4635315" cy="6857999"/>
          </a:xfrm>
          <a:prstGeom prst="rect">
            <a:avLst/>
          </a:prstGeom>
        </p:spPr>
      </p:pic>
      <p:sp>
        <p:nvSpPr>
          <p:cNvPr id="8" name="TextBox 7"/>
          <p:cNvSpPr txBox="1"/>
          <p:nvPr/>
        </p:nvSpPr>
        <p:spPr>
          <a:xfrm>
            <a:off x="4966307" y="5619734"/>
            <a:ext cx="6097554" cy="369332"/>
          </a:xfrm>
          <a:prstGeom prst="rect">
            <a:avLst/>
          </a:prstGeom>
          <a:noFill/>
        </p:spPr>
        <p:txBody>
          <a:bodyPr wrap="square">
            <a:spAutoFit/>
          </a:bodyPr>
          <a:lstStyle/>
          <a:p>
            <a:r>
              <a:rPr lang="en-US" sz="1800" dirty="0"/>
              <a:t> </a:t>
            </a:r>
            <a:endParaRPr lang="en-IN" dirty="0"/>
          </a:p>
        </p:txBody>
      </p:sp>
      <p:sp>
        <p:nvSpPr>
          <p:cNvPr id="6" name="Oval 5"/>
          <p:cNvSpPr/>
          <p:nvPr/>
        </p:nvSpPr>
        <p:spPr>
          <a:xfrm>
            <a:off x="8388220" y="1819469"/>
            <a:ext cx="45719" cy="457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rcRect l="20116" t="14345" r="21336" b="7957"/>
          <a:stretch>
            <a:fillRect/>
          </a:stretch>
        </p:blipFill>
        <p:spPr>
          <a:xfrm>
            <a:off x="450850" y="313055"/>
            <a:ext cx="8281035" cy="51047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l="37671" t="40343" r="27772" b="15443"/>
          <a:stretch>
            <a:fillRect/>
          </a:stretch>
        </p:blipFill>
        <p:spPr>
          <a:xfrm>
            <a:off x="2230755" y="1285240"/>
            <a:ext cx="6464935" cy="4653280"/>
          </a:xfrm>
          <a:prstGeom prst="rect">
            <a:avLst/>
          </a:prstGeom>
        </p:spPr>
      </p:pic>
      <p:sp>
        <p:nvSpPr>
          <p:cNvPr id="3" name="Text Box 2"/>
          <p:cNvSpPr txBox="1"/>
          <p:nvPr/>
        </p:nvSpPr>
        <p:spPr>
          <a:xfrm>
            <a:off x="4066540" y="644525"/>
            <a:ext cx="1467485" cy="368300"/>
          </a:xfrm>
          <a:prstGeom prst="rect">
            <a:avLst/>
          </a:prstGeom>
          <a:noFill/>
        </p:spPr>
        <p:txBody>
          <a:bodyPr wrap="none" rtlCol="0">
            <a:spAutoFit/>
          </a:bodyPr>
          <a:p>
            <a:r>
              <a:rPr lang="en-US">
                <a:latin typeface="Times New Roman" panose="02020603050405020304" charset="0"/>
                <a:cs typeface="Times New Roman" panose="02020603050405020304" charset="0"/>
              </a:rPr>
              <a:t>COST FLOW</a:t>
            </a:r>
            <a:endParaRPr 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apture"/>
          <p:cNvPicPr>
            <a:picLocks noChangeAspect="1"/>
          </p:cNvPicPr>
          <p:nvPr/>
        </p:nvPicPr>
        <p:blipFill>
          <a:blip r:embed="rId1"/>
          <a:stretch>
            <a:fillRect/>
          </a:stretch>
        </p:blipFill>
        <p:spPr>
          <a:xfrm>
            <a:off x="1045210" y="375920"/>
            <a:ext cx="9857105" cy="5345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26305" y="158115"/>
            <a:ext cx="2334260" cy="460375"/>
          </a:xfrm>
          <a:prstGeom prst="rect">
            <a:avLst/>
          </a:prstGeom>
          <a:noFill/>
        </p:spPr>
        <p:txBody>
          <a:bodyPr wrap="none" rtlCol="0">
            <a:spAutoFit/>
          </a:bodyPr>
          <a:p>
            <a:r>
              <a:rPr lang="en-US" sz="2400" b="1">
                <a:ln/>
                <a:solidFill>
                  <a:schemeClr val="tx1"/>
                </a:solidFill>
                <a:effectLst>
                  <a:outerShdw blurRad="38100" dist="19050" dir="2700000" algn="tl" rotWithShape="0">
                    <a:schemeClr val="dk1">
                      <a:alpha val="40000"/>
                    </a:schemeClr>
                  </a:outerShdw>
                </a:effectLst>
              </a:rPr>
              <a:t>USER INTERFACE</a:t>
            </a:r>
            <a:endParaRPr lang="en-US" sz="2400" b="1">
              <a:ln/>
              <a:solidFill>
                <a:schemeClr val="tx1"/>
              </a:solidFill>
              <a:effectLst>
                <a:outerShdw blurRad="38100" dist="19050" dir="2700000" algn="tl" rotWithShape="0">
                  <a:schemeClr val="dk1">
                    <a:alpha val="40000"/>
                  </a:schemeClr>
                </a:outerShdw>
              </a:effectLst>
            </a:endParaRPr>
          </a:p>
        </p:txBody>
      </p:sp>
      <p:pic>
        <p:nvPicPr>
          <p:cNvPr id="3" name="Picture 2" descr="1"/>
          <p:cNvPicPr>
            <a:picLocks noChangeAspect="1"/>
          </p:cNvPicPr>
          <p:nvPr/>
        </p:nvPicPr>
        <p:blipFill>
          <a:blip r:embed="rId1"/>
          <a:stretch>
            <a:fillRect/>
          </a:stretch>
        </p:blipFill>
        <p:spPr>
          <a:xfrm>
            <a:off x="2122170" y="1299210"/>
            <a:ext cx="7947660" cy="42595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2"/>
          <p:cNvPicPr>
            <a:picLocks noChangeAspect="1"/>
          </p:cNvPicPr>
          <p:nvPr/>
        </p:nvPicPr>
        <p:blipFill>
          <a:blip r:embed="rId1"/>
          <a:stretch>
            <a:fillRect/>
          </a:stretch>
        </p:blipFill>
        <p:spPr>
          <a:xfrm>
            <a:off x="811530" y="1021080"/>
            <a:ext cx="10568940" cy="48158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3"/>
          <p:cNvPicPr>
            <a:picLocks noChangeAspect="1"/>
          </p:cNvPicPr>
          <p:nvPr/>
        </p:nvPicPr>
        <p:blipFill>
          <a:blip r:embed="rId1"/>
          <a:stretch>
            <a:fillRect/>
          </a:stretch>
        </p:blipFill>
        <p:spPr>
          <a:xfrm>
            <a:off x="735965" y="861695"/>
            <a:ext cx="9154795" cy="43846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27075" y="1340485"/>
            <a:ext cx="9596755" cy="1014730"/>
          </a:xfrm>
          <a:prstGeom prst="rect">
            <a:avLst/>
          </a:prstGeom>
          <a:noFill/>
        </p:spPr>
        <p:txBody>
          <a:bodyPr wrap="square" rtlCol="0" anchor="t">
            <a:spAutoFit/>
          </a:bodyPr>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Makes the whole airline system  more flexible and easy to use</a:t>
            </a: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sz="20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sz="2000">
                <a:latin typeface="Times New Roman" panose="02020603050405020304" charset="0"/>
                <a:cs typeface="Times New Roman" panose="02020603050405020304" charset="0"/>
              </a:rPr>
              <a:t>More secure.</a:t>
            </a:r>
            <a:endParaRPr lang="en-US" sz="2000">
              <a:latin typeface="Times New Roman" panose="02020603050405020304" charset="0"/>
              <a:cs typeface="Times New Roman" panose="02020603050405020304" charset="0"/>
            </a:endParaRPr>
          </a:p>
        </p:txBody>
      </p:sp>
      <p:sp>
        <p:nvSpPr>
          <p:cNvPr id="5" name="Text Box 4"/>
          <p:cNvSpPr txBox="1"/>
          <p:nvPr/>
        </p:nvSpPr>
        <p:spPr>
          <a:xfrm>
            <a:off x="2582545" y="372745"/>
            <a:ext cx="5885180" cy="460375"/>
          </a:xfrm>
          <a:prstGeom prst="rect">
            <a:avLst/>
          </a:prstGeom>
          <a:noFill/>
        </p:spPr>
        <p:txBody>
          <a:bodyPr wrap="none" rtlCol="0">
            <a:spAutoFit/>
          </a:bodyPr>
          <a:p>
            <a:pPr algn="ctr"/>
            <a:r>
              <a:rPr lang="en-US" sz="2400" b="1" u="sng">
                <a:latin typeface="Arial Black" panose="020B0A04020102020204" charset="0"/>
                <a:cs typeface="Arial Black" panose="020B0A04020102020204" charset="0"/>
                <a:sym typeface="+mn-ea"/>
              </a:rPr>
              <a:t>FUTURE SCOPE OF THE PROJECT</a:t>
            </a:r>
            <a:endParaRPr lang="en-US" sz="2400" b="1" u="sng">
              <a:latin typeface="Arial Black" panose="020B0A04020102020204" charset="0"/>
              <a:cs typeface="Arial Black" panose="020B0A040201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42188" y="998376"/>
            <a:ext cx="8229600" cy="4488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0667" y="699796"/>
            <a:ext cx="10058400" cy="2589618"/>
          </a:xfrm>
        </p:spPr>
        <p:txBody>
          <a:bodyPr>
            <a:normAutofit/>
          </a:bodyPr>
          <a:lstStyle/>
          <a:p>
            <a:pPr algn="ctr"/>
            <a:r>
              <a:rPr lang="en-US" altLang="en-IN" sz="4000" spc="0" dirty="0">
                <a:ln w="0"/>
                <a:solidFill>
                  <a:schemeClr val="tx1"/>
                </a:solidFill>
                <a:effectLst>
                  <a:outerShdw blurRad="38100" dist="19050" dir="2700000" algn="tl" rotWithShape="0">
                    <a:schemeClr val="dk1">
                      <a:alpha val="40000"/>
                    </a:schemeClr>
                  </a:outerShdw>
                </a:effectLst>
              </a:rPr>
              <a:t>BLOCKCHAIN BASED AIRLINE RESERVATION   SYSTEM</a:t>
            </a:r>
            <a:endParaRPr lang="en-US" altLang="en-IN" sz="4000" spc="0" dirty="0">
              <a:ln w="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u="sng" dirty="0"/>
              <a:t>RELEVANCE OF THE TOPIC</a:t>
            </a:r>
            <a:endParaRPr lang="en-IN" sz="3600" u="sng" dirty="0"/>
          </a:p>
        </p:txBody>
      </p:sp>
      <p:sp>
        <p:nvSpPr>
          <p:cNvPr id="3" name="Content Placeholder 2"/>
          <p:cNvSpPr>
            <a:spLocks noGrp="1"/>
          </p:cNvSpPr>
          <p:nvPr>
            <p:ph idx="1"/>
          </p:nvPr>
        </p:nvSpPr>
        <p:spPr/>
        <p:txBody>
          <a:bodyPr>
            <a:normAutofit lnSpcReduction="20000"/>
          </a:bodyPr>
          <a:lstStyle/>
          <a:p>
            <a:r>
              <a:rPr lang="en-IN" dirty="0">
                <a:latin typeface="Times New Roman" panose="02020603050405020304" charset="0"/>
                <a:cs typeface="Times New Roman" panose="02020603050405020304" charset="0"/>
              </a:rPr>
              <a:t>The air transport industry has been predominantly traditional, based on long-established business models and archaic IT systems</a:t>
            </a:r>
            <a:endParaRPr lang="en-IN" dirty="0">
              <a:latin typeface="Times New Roman" panose="02020603050405020304" charset="0"/>
              <a:cs typeface="Times New Roman" panose="02020603050405020304" charset="0"/>
            </a:endParaRPr>
          </a:p>
          <a:p>
            <a:r>
              <a:rPr lang="en-IN" dirty="0">
                <a:latin typeface="Times New Roman" panose="02020603050405020304" charset="0"/>
                <a:cs typeface="Times New Roman" panose="02020603050405020304" charset="0"/>
              </a:rPr>
              <a:t>Distribution has changed over the years, from an independent department to a collaboration with pricing, marketing, revenue management, sales, etc. therefore need a collaborative technology. </a:t>
            </a:r>
            <a:endParaRPr lang="en-IN" dirty="0">
              <a:latin typeface="Times New Roman" panose="02020603050405020304" charset="0"/>
              <a:cs typeface="Times New Roman" panose="02020603050405020304" charset="0"/>
            </a:endParaRPr>
          </a:p>
          <a:p>
            <a:r>
              <a:rPr lang="en-IN" dirty="0">
                <a:latin typeface="Times New Roman" panose="02020603050405020304" charset="0"/>
                <a:cs typeface="Times New Roman" panose="02020603050405020304" charset="0"/>
              </a:rPr>
              <a:t>There is rising need for Airlines to be able to quickly and effectively change prices or add ancillaries without any intermediaries or delays. This would also allow travellers flexibility and lower costs for all.</a:t>
            </a:r>
            <a:endParaRPr lang="en-IN"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t>DESCRIPTION OF TOPIC</a:t>
            </a:r>
            <a:endParaRPr lang="en-IN" sz="3600" b="1" u="sng" dirty="0"/>
          </a:p>
        </p:txBody>
      </p:sp>
      <p:sp>
        <p:nvSpPr>
          <p:cNvPr id="3" name="Content Placeholder 2"/>
          <p:cNvSpPr>
            <a:spLocks noGrp="1"/>
          </p:cNvSpPr>
          <p:nvPr>
            <p:ph idx="1"/>
          </p:nvPr>
        </p:nvSpPr>
        <p:spPr>
          <a:xfrm>
            <a:off x="942391" y="1921589"/>
            <a:ext cx="10036007" cy="3760891"/>
          </a:xfrm>
        </p:spPr>
        <p:txBody>
          <a:bodyPr>
            <a:normAutofit lnSpcReduction="20000"/>
          </a:bodyPr>
          <a:lstStyle/>
          <a:p>
            <a:pPr>
              <a:buFont typeface="Wingdings" panose="05000000000000000000" pitchFamily="2" charset="2"/>
              <a:buChar char="q"/>
            </a:pPr>
            <a:r>
              <a:rPr lang="en-US" altLang="en-IN" dirty="0">
                <a:latin typeface="Times New Roman" panose="02020603050405020304" charset="0"/>
                <a:cs typeface="Times New Roman" panose="02020603050405020304" charset="0"/>
              </a:rPr>
              <a:t> </a:t>
            </a:r>
            <a:r>
              <a:rPr lang="en-IN" dirty="0">
                <a:latin typeface="Times New Roman" panose="02020603050405020304" charset="0"/>
                <a:cs typeface="Times New Roman" panose="02020603050405020304" charset="0"/>
              </a:rPr>
              <a:t>In this paper, the main objective of the Airlines reservation system is to implement software that accompanies blockchain technology considering the airline sector challenges.</a:t>
            </a:r>
            <a:endParaRPr lang="en-IN" dirty="0">
              <a:latin typeface="Times New Roman" panose="02020603050405020304" charset="0"/>
              <a:cs typeface="Times New Roman" panose="02020603050405020304" charset="0"/>
            </a:endParaRPr>
          </a:p>
          <a:p>
            <a:pPr>
              <a:buFont typeface="Wingdings" panose="05000000000000000000" pitchFamily="2" charset="2"/>
              <a:buChar char="q"/>
            </a:pPr>
            <a:r>
              <a:rPr lang="en-IN" dirty="0">
                <a:latin typeface="Times New Roman" panose="02020603050405020304" charset="0"/>
                <a:cs typeface="Times New Roman" panose="02020603050405020304" charset="0"/>
              </a:rPr>
              <a:t> It helps users to reserve tickets for air service and track the updated status periodically. Blockchain technology keeps the data secured and centralized providing efficient usage via mobile apps or online.</a:t>
            </a:r>
            <a:endParaRPr lang="en-IN" dirty="0">
              <a:latin typeface="Times New Roman" panose="02020603050405020304" charset="0"/>
              <a:cs typeface="Times New Roman" panose="02020603050405020304" charset="0"/>
            </a:endParaRPr>
          </a:p>
          <a:p>
            <a:pPr>
              <a:buFont typeface="Wingdings" panose="05000000000000000000" pitchFamily="2" charset="2"/>
              <a:buChar char="q"/>
            </a:pPr>
            <a:r>
              <a:rPr lang="en-IN" dirty="0">
                <a:latin typeface="Times New Roman" panose="02020603050405020304" charset="0"/>
                <a:cs typeface="Times New Roman" panose="02020603050405020304" charset="0"/>
              </a:rPr>
              <a:t> The system provides an efficient user interface for both customers and stakeholders and analyzes the behavior of the customer and provides efficient results. </a:t>
            </a:r>
            <a:endParaRPr lang="en-IN"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u="sng" dirty="0"/>
              <a:t>OBJECTIVE</a:t>
            </a:r>
            <a:endParaRPr lang="en-IN" sz="3600" b="1" u="sng" dirty="0"/>
          </a:p>
        </p:txBody>
      </p:sp>
      <p:sp>
        <p:nvSpPr>
          <p:cNvPr id="3" name="Content Placeholder 2"/>
          <p:cNvSpPr>
            <a:spLocks noGrp="1"/>
          </p:cNvSpPr>
          <p:nvPr>
            <p:ph idx="1"/>
          </p:nvPr>
        </p:nvSpPr>
        <p:spPr/>
        <p:txBody>
          <a:bodyPr>
            <a:normAutofit fontScale="90000"/>
          </a:bodyPr>
          <a:lstStyle/>
          <a:p>
            <a:r>
              <a:rPr lang="en-US" sz="2400" b="0" i="0" dirty="0">
                <a:solidFill>
                  <a:srgbClr val="24292F"/>
                </a:solidFill>
                <a:effectLst/>
                <a:latin typeface="Times New Roman" panose="02020603050405020304" charset="0"/>
                <a:cs typeface="Times New Roman" panose="02020603050405020304" charset="0"/>
              </a:rPr>
              <a:t>In this project, our objective is to build  the Airline Reservation System like the Winding Tree Platform system.</a:t>
            </a:r>
            <a:endParaRPr lang="en-US" sz="2400" b="0" i="0" dirty="0">
              <a:solidFill>
                <a:srgbClr val="24292F"/>
              </a:solidFill>
              <a:effectLst/>
              <a:latin typeface="Times New Roman" panose="02020603050405020304" charset="0"/>
              <a:cs typeface="Times New Roman" panose="02020603050405020304" charset="0"/>
            </a:endParaRPr>
          </a:p>
          <a:p>
            <a:r>
              <a:rPr lang="en-US" sz="2400" b="0" i="0" dirty="0">
                <a:solidFill>
                  <a:srgbClr val="24292F"/>
                </a:solidFill>
                <a:effectLst/>
                <a:latin typeface="Times New Roman" panose="02020603050405020304" charset="0"/>
                <a:cs typeface="Times New Roman" panose="02020603050405020304" charset="0"/>
              </a:rPr>
              <a:t>Ultimately, there is no difference in the ticket itself. The difference lies in the back end and the way the ticket is distributed and purchased .</a:t>
            </a:r>
            <a:endParaRPr lang="en-US" sz="2400" b="0" i="0" dirty="0">
              <a:solidFill>
                <a:srgbClr val="24292F"/>
              </a:solidFill>
              <a:effectLst/>
              <a:latin typeface="Times New Roman" panose="02020603050405020304" charset="0"/>
              <a:cs typeface="Times New Roman" panose="02020603050405020304" charset="0"/>
            </a:endParaRPr>
          </a:p>
          <a:p>
            <a:r>
              <a:rPr lang="en-IN" sz="2400" dirty="0">
                <a:latin typeface="Times New Roman" panose="02020603050405020304" charset="0"/>
                <a:cs typeface="Times New Roman" panose="02020603050405020304" charset="0"/>
              </a:rPr>
              <a:t>What blockchain does is essentially serve as a neutral computing system. This system acts as a transparently level playing field and a way for different companies to directly share data more efficiently and effectively in real time.</a:t>
            </a:r>
            <a:endParaRPr lang="en-IN" sz="2400"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818515" y="2145030"/>
            <a:ext cx="8399780" cy="2993390"/>
          </a:xfrm>
        </p:spPr>
        <p:txBody>
          <a:bodyPr>
            <a:normAutofit/>
          </a:bodyPr>
          <a:p>
            <a:pPr algn="l"/>
            <a:r>
              <a:rPr lang="en-US">
                <a:latin typeface="Times New Roman" panose="02020603050405020304" charset="0"/>
                <a:cs typeface="Times New Roman" panose="02020603050405020304" charset="0"/>
              </a:rPr>
              <a:t>airlines need systems that speak to each other. Distribution has changed over the years, from an independent department to a collaboration with pricing, marketing, revenue management, sales, etc. Therefore need a collaborative technology. </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There is rising need for Airlines to be able to quickly and effectively change prices or add ancillaries without any intermediaries or delays. This would also allow travellers flexibility and lower costs for all.</a:t>
            </a:r>
            <a:endParaRPr lang="en-US">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IN" sz="2800" u="sng" dirty="0"/>
          </a:p>
        </p:txBody>
      </p:sp>
      <p:sp>
        <p:nvSpPr>
          <p:cNvPr id="3" name="Content Placeholder 2"/>
          <p:cNvSpPr>
            <a:spLocks noGrp="1"/>
          </p:cNvSpPr>
          <p:nvPr>
            <p:ph idx="1"/>
          </p:nvPr>
        </p:nvSpPr>
        <p:spPr>
          <a:xfrm>
            <a:off x="382555" y="1464907"/>
            <a:ext cx="10980210" cy="4588574"/>
          </a:xfrm>
        </p:spPr>
        <p:txBody>
          <a:bodyPr/>
          <a:lstStyle/>
          <a:p>
            <a:endParaRPr lang="en-US" altLang="en-IN" u="sng" dirty="0">
              <a:latin typeface="Times New Roman" panose="02020603050405020304" charset="0"/>
              <a:cs typeface="Times New Roman" panose="02020603050405020304" charset="0"/>
            </a:endParaRPr>
          </a:p>
          <a:p>
            <a:r>
              <a:rPr lang="en-US" altLang="en-IN" u="sng" dirty="0">
                <a:latin typeface="Times New Roman" panose="02020603050405020304" charset="0"/>
                <a:cs typeface="Times New Roman" panose="02020603050405020304" charset="0"/>
              </a:rPr>
              <a:t>WINDING TREE:</a:t>
            </a:r>
            <a:endParaRPr lang="en-US" altLang="en-IN" u="sng" dirty="0">
              <a:latin typeface="Times New Roman" panose="02020603050405020304" charset="0"/>
              <a:cs typeface="Times New Roman" panose="02020603050405020304" charset="0"/>
            </a:endParaRPr>
          </a:p>
          <a:p>
            <a:r>
              <a:rPr lang="en-US" altLang="en-IN" dirty="0">
                <a:latin typeface="Times New Roman" panose="02020603050405020304" charset="0"/>
                <a:cs typeface="Times New Roman" panose="02020603050405020304" charset="0"/>
              </a:rPr>
              <a:t>A decentralized open source B2B travel marketplace,a platform where buyers and sellers of travel inventory may find trusted partners they could not find before,connected imme.</a:t>
            </a:r>
            <a:endParaRPr lang="en-US" altLang="en-IN" dirty="0">
              <a:latin typeface="Times New Roman" panose="02020603050405020304" charset="0"/>
              <a:cs typeface="Times New Roman" panose="02020603050405020304" charset="0"/>
            </a:endParaRPr>
          </a:p>
          <a:p>
            <a:r>
              <a:rPr lang="en-US" altLang="en-IN" dirty="0">
                <a:latin typeface="Times New Roman" panose="02020603050405020304" charset="0"/>
                <a:cs typeface="Times New Roman" panose="02020603050405020304" charset="0"/>
              </a:rPr>
              <a:t>Winding Tree has built a decentralised travel marketplace using a robust Ethereum blockchain that directly connects buyers and suppliers in a peer-to-peer environment.</a:t>
            </a:r>
            <a:endParaRPr lang="en-US" altLang="en-IN" dirty="0">
              <a:latin typeface="Times New Roman" panose="02020603050405020304" charset="0"/>
              <a:cs typeface="Times New Roman" panose="02020603050405020304" charset="0"/>
            </a:endParaRPr>
          </a:p>
          <a:p>
            <a:r>
              <a:rPr lang="en-US" altLang="en-IN" dirty="0">
                <a:latin typeface="Times New Roman" panose="02020603050405020304" charset="0"/>
                <a:cs typeface="Times New Roman" panose="02020603050405020304" charset="0"/>
              </a:rPr>
              <a:t>As the industry embraces direct distribution through decentralized marketplaces Winding Tree lowers distribution costs while enabling greater customer knowledge and intimacy</a:t>
            </a:r>
            <a:endParaRPr lang="en-US" altLang="en-IN" dirty="0">
              <a:latin typeface="Times New Roman" panose="02020603050405020304" charset="0"/>
              <a:cs typeface="Times New Roman" panose="02020603050405020304" charset="0"/>
            </a:endParaRPr>
          </a:p>
          <a:p>
            <a:endParaRPr lang="en-US" altLang="en-IN"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some advantages are:</a:t>
            </a:r>
            <a:endParaRPr lang="en-US"/>
          </a:p>
        </p:txBody>
      </p:sp>
      <p:sp>
        <p:nvSpPr>
          <p:cNvPr id="3" name="Content Placeholder 2"/>
          <p:cNvSpPr>
            <a:spLocks noGrp="1"/>
          </p:cNvSpPr>
          <p:nvPr>
            <p:ph idx="1"/>
          </p:nvPr>
        </p:nvSpPr>
        <p:spPr>
          <a:xfrm>
            <a:off x="819150" y="2136775"/>
            <a:ext cx="8924925" cy="3032125"/>
          </a:xfrm>
        </p:spPr>
        <p:txBody>
          <a:bodyPr>
            <a:noAutofit/>
          </a:bodyPr>
          <a:p>
            <a:r>
              <a:rPr lang="en-US" sz="1800">
                <a:latin typeface="Times New Roman" panose="02020603050405020304" charset="0"/>
                <a:cs typeface="Times New Roman" panose="02020603050405020304" charset="0"/>
              </a:rPr>
              <a:t>With blockchain,  one airline might directly purchase a seat on another airline for a customer who's booked a connecting flight rather than depending on the local site again.</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 In the event of a delay, an airline can more easily find vacancies in local hotels for its passengers, and organise a bus service for them to get there and back, rather than frantically phone around for available services.</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Can exclude the presence of third parties.</a:t>
            </a:r>
            <a:endParaRPr lang="en-US" sz="18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4330" y="462280"/>
            <a:ext cx="10817225" cy="1198880"/>
          </a:xfrm>
          <a:prstGeom prst="rect">
            <a:avLst/>
          </a:prstGeom>
          <a:noFill/>
        </p:spPr>
        <p:txBody>
          <a:bodyPr wrap="square" rtlCol="0">
            <a:spAutoFit/>
          </a:bodyPr>
          <a:p>
            <a:r>
              <a:rPr lang="en-US" sz="2400" b="1" u="sng"/>
              <a:t>MODULES</a:t>
            </a:r>
            <a:endParaRPr lang="en-US" sz="2400" b="1" u="sng"/>
          </a:p>
          <a:p>
            <a:pPr indent="0">
              <a:buNone/>
            </a:pPr>
            <a:endParaRPr lang="en-US" sz="2400" b="1" u="sng"/>
          </a:p>
          <a:p>
            <a:pPr indent="0">
              <a:buNone/>
            </a:pPr>
            <a:r>
              <a:rPr lang="en-US" sz="2400" b="1" u="sng"/>
              <a:t> </a:t>
            </a:r>
            <a:endParaRPr lang="en-US" sz="2400" b="1" u="sng"/>
          </a:p>
        </p:txBody>
      </p:sp>
      <p:sp>
        <p:nvSpPr>
          <p:cNvPr id="3" name="Text Box 2"/>
          <p:cNvSpPr txBox="1"/>
          <p:nvPr/>
        </p:nvSpPr>
        <p:spPr>
          <a:xfrm>
            <a:off x="486410" y="1384935"/>
            <a:ext cx="3674745" cy="1938020"/>
          </a:xfrm>
          <a:prstGeom prst="rect">
            <a:avLst/>
          </a:prstGeom>
          <a:noFill/>
        </p:spPr>
        <p:txBody>
          <a:bodyPr wrap="square" rtlCol="0">
            <a:spAutoFit/>
          </a:bodyPr>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Cost Prediction</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Enabling wallet</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Generating Ether value</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Ticket booking</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Staus Checking</a:t>
            </a:r>
            <a:endParaRPr lang="en-US" sz="20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000">
                <a:latin typeface="Times New Roman" panose="02020603050405020304" charset="0"/>
                <a:cs typeface="Times New Roman" panose="02020603050405020304" charset="0"/>
              </a:rPr>
              <a:t>Cancellation of ticket</a:t>
            </a:r>
            <a:endParaRPr lang="en-US" sz="20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3373</Words>
  <Application>WPS Presentation</Application>
  <PresentationFormat>Widescreen</PresentationFormat>
  <Paragraphs>62</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MS PGothic</vt:lpstr>
      <vt:lpstr>Times New Roman</vt:lpstr>
      <vt:lpstr>Arial Black</vt:lpstr>
      <vt:lpstr>Gill Sans MT</vt:lpstr>
      <vt:lpstr>Microsoft YaHei</vt:lpstr>
      <vt:lpstr>Arial Unicode MS</vt:lpstr>
      <vt:lpstr>Calibri</vt:lpstr>
      <vt:lpstr>Gallery</vt:lpstr>
      <vt:lpstr>PROJECT REVIEW  </vt:lpstr>
      <vt:lpstr>BLOCKCHAIN BASED AIRLINE RESERVATION   SYSTEM</vt:lpstr>
      <vt:lpstr>RELEVANCE OF THE TOPIC</vt:lpstr>
      <vt:lpstr>DESCRIPTION OF TOPIC</vt:lpstr>
      <vt:lpstr>OBJECTIVE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  </dc:title>
  <dc:creator>HP</dc:creator>
  <cp:lastModifiedBy>HP</cp:lastModifiedBy>
  <cp:revision>25</cp:revision>
  <dcterms:created xsi:type="dcterms:W3CDTF">2022-01-19T01:50:00Z</dcterms:created>
  <dcterms:modified xsi:type="dcterms:W3CDTF">2022-07-11T04:34:10Z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D843E09987304917BB1A35E22594D388</vt:lpwstr>
  </property>
  <property fmtid="{D5CDD505-2E9C-101B-9397-08002B2CF9AE}" pid="3" name="KSOProductBuildVer">
    <vt:lpwstr>1033-11.2.0.11156</vt:lpwstr>
  </property>
</Properties>
</file>